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58" r:id="rId4"/>
    <p:sldId id="259" r:id="rId5"/>
    <p:sldId id="265" r:id="rId6"/>
    <p:sldId id="264" r:id="rId7"/>
    <p:sldId id="263" r:id="rId8"/>
    <p:sldId id="266" r:id="rId9"/>
    <p:sldId id="267" r:id="rId10"/>
    <p:sldId id="268" r:id="rId11"/>
    <p:sldId id="269" r:id="rId12"/>
    <p:sldId id="270" r:id="rId13"/>
    <p:sldId id="260" r:id="rId14"/>
    <p:sldId id="261" r:id="rId15"/>
    <p:sldId id="26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1" autoAdjust="0"/>
    <p:restoredTop sz="94707" autoAdjust="0"/>
  </p:normalViewPr>
  <p:slideViewPr>
    <p:cSldViewPr>
      <p:cViewPr varScale="1">
        <p:scale>
          <a:sx n="55" d="100"/>
          <a:sy n="55" d="100"/>
        </p:scale>
        <p:origin x="-105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F06CE05-5344-409B-BD6C-9F3660A7FBDB}" type="datetimeFigureOut">
              <a:rPr lang="en-US" smtClean="0"/>
              <a:pPr/>
              <a:t>3/20/2010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5B916FA-0844-4588-B771-CA2652A38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F06CE05-5344-409B-BD6C-9F3660A7FBDB}" type="datetimeFigureOut">
              <a:rPr lang="en-US" smtClean="0"/>
              <a:pPr/>
              <a:t>3/20/2010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916FA-0844-4588-B771-CA2652A38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F06CE05-5344-409B-BD6C-9F3660A7FBDB}" type="datetimeFigureOut">
              <a:rPr lang="en-US" smtClean="0"/>
              <a:pPr/>
              <a:t>3/20/2010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5B916FA-0844-4588-B771-CA2652A38C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F06CE05-5344-409B-BD6C-9F3660A7FBDB}" type="datetimeFigureOut">
              <a:rPr lang="en-US" smtClean="0"/>
              <a:pPr/>
              <a:t>3/20/2010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5B916FA-0844-4588-B771-CA2652A38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F06CE05-5344-409B-BD6C-9F3660A7FBDB}" type="datetimeFigureOut">
              <a:rPr lang="en-US" smtClean="0"/>
              <a:pPr/>
              <a:t>3/20/2010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5B916FA-0844-4588-B771-CA2652A38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6CE05-5344-409B-BD6C-9F3660A7FBDB}" type="datetimeFigureOut">
              <a:rPr lang="en-US" smtClean="0"/>
              <a:pPr/>
              <a:t>3/20/2010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916FA-0844-4588-B771-CA2652A38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F06CE05-5344-409B-BD6C-9F3660A7FBDB}" type="datetimeFigureOut">
              <a:rPr lang="en-US" smtClean="0"/>
              <a:pPr/>
              <a:t>3/20/2010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5B916FA-0844-4588-B771-CA2652A38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F06CE05-5344-409B-BD6C-9F3660A7FBDB}" type="datetimeFigureOut">
              <a:rPr lang="en-US" smtClean="0"/>
              <a:pPr/>
              <a:t>3/20/2010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5B916FA-0844-4588-B771-CA2652A38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F06CE05-5344-409B-BD6C-9F3660A7FBDB}" type="datetimeFigureOut">
              <a:rPr lang="en-US" smtClean="0"/>
              <a:pPr/>
              <a:t>3/20/2010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5B916FA-0844-4588-B771-CA2652A38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6CE05-5344-409B-BD6C-9F3660A7FBDB}" type="datetimeFigureOut">
              <a:rPr lang="en-US" smtClean="0"/>
              <a:pPr/>
              <a:t>3/20/2010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916FA-0844-4588-B771-CA2652A38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6CE05-5344-409B-BD6C-9F3660A7FBDB}" type="datetimeFigureOut">
              <a:rPr lang="en-US" smtClean="0"/>
              <a:pPr/>
              <a:t>3/20/2010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916FA-0844-4588-B771-CA2652A38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F06CE05-5344-409B-BD6C-9F3660A7FBDB}" type="datetimeFigureOut">
              <a:rPr lang="en-US" smtClean="0"/>
              <a:pPr/>
              <a:t>3/20/2010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5B916FA-0844-4588-B771-CA2652A38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7200" dirty="0" smtClean="0"/>
              <a:t/>
            </a:r>
            <a:br>
              <a:rPr lang="en-US" sz="7200" dirty="0" smtClean="0"/>
            </a:br>
            <a:r>
              <a:rPr lang="en-US" sz="7200" i="1" u="sng" dirty="0" err="1" smtClean="0">
                <a:solidFill>
                  <a:schemeClr val="accent4">
                    <a:lumMod val="75000"/>
                  </a:schemeClr>
                </a:solidFill>
                <a:latin typeface="Algerian" pitchFamily="82" charset="0"/>
              </a:rPr>
              <a:t>Paja</a:t>
            </a:r>
            <a:r>
              <a:rPr lang="en-US" sz="7200" i="1" u="sng" dirty="0" smtClean="0">
                <a:solidFill>
                  <a:schemeClr val="accent4">
                    <a:lumMod val="75000"/>
                  </a:schemeClr>
                </a:solidFill>
                <a:latin typeface="Algerian" pitchFamily="82" charset="0"/>
              </a:rPr>
              <a:t> </a:t>
            </a:r>
            <a:r>
              <a:rPr lang="en-US" sz="7200" i="1" u="sng" dirty="0" err="1" smtClean="0">
                <a:solidFill>
                  <a:schemeClr val="accent4">
                    <a:lumMod val="75000"/>
                  </a:schemeClr>
                </a:solidFill>
                <a:latin typeface="Algerian" pitchFamily="82" charset="0"/>
              </a:rPr>
              <a:t>jovanovic</a:t>
            </a:r>
            <a:endParaRPr lang="en-US" sz="7200" i="1" u="sng" dirty="0">
              <a:solidFill>
                <a:schemeClr val="accent4">
                  <a:lumMod val="75000"/>
                </a:schemeClr>
              </a:solidFill>
              <a:latin typeface="Algerian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4302920"/>
          </a:xfrm>
        </p:spPr>
        <p:txBody>
          <a:bodyPr>
            <a:normAutofit/>
          </a:bodyPr>
          <a:lstStyle/>
          <a:p>
            <a:r>
              <a:rPr lang="en-US" sz="4400" dirty="0" smtClean="0"/>
              <a:t>(1859-1957)</a:t>
            </a:r>
            <a:endParaRPr lang="en-US" sz="4400" dirty="0"/>
          </a:p>
        </p:txBody>
      </p:sp>
      <p:pic>
        <p:nvPicPr>
          <p:cNvPr id="1026" name="Picture 2" descr="C:\Documents and Settings\OSDjuraJaksic\My Documents\My Pictures\Paja_Jovanović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2209800"/>
            <a:ext cx="3581400" cy="434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838200"/>
          </a:xfrm>
        </p:spPr>
        <p:txBody>
          <a:bodyPr>
            <a:normAutofit/>
          </a:bodyPr>
          <a:lstStyle/>
          <a:p>
            <a:r>
              <a:rPr lang="en-US" sz="4400" i="1" u="sng" dirty="0" err="1" smtClean="0">
                <a:solidFill>
                  <a:schemeClr val="accent4">
                    <a:lumMod val="75000"/>
                  </a:schemeClr>
                </a:solidFill>
                <a:latin typeface="Bell MT" pitchFamily="18" charset="0"/>
              </a:rPr>
              <a:t>Detinjstvo</a:t>
            </a:r>
            <a:r>
              <a:rPr lang="en-US" sz="4400" i="1" u="sng" dirty="0" smtClean="0">
                <a:solidFill>
                  <a:schemeClr val="accent4">
                    <a:lumMod val="75000"/>
                  </a:schemeClr>
                </a:solidFill>
                <a:latin typeface="Bell MT" pitchFamily="18" charset="0"/>
              </a:rPr>
              <a:t> I </a:t>
            </a:r>
            <a:r>
              <a:rPr lang="en-US" sz="4400" i="1" u="sng" dirty="0" err="1" smtClean="0">
                <a:solidFill>
                  <a:schemeClr val="accent4">
                    <a:lumMod val="75000"/>
                  </a:schemeClr>
                </a:solidFill>
                <a:latin typeface="Bell MT" pitchFamily="18" charset="0"/>
              </a:rPr>
              <a:t>skolovanje</a:t>
            </a:r>
            <a:endParaRPr lang="en-US" sz="4400" i="1" u="sng" dirty="0">
              <a:solidFill>
                <a:schemeClr val="accent4">
                  <a:lumMod val="75000"/>
                </a:schemeClr>
              </a:solidFill>
              <a:latin typeface="Bell MT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70916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 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Rodjen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u Vrscu,16.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juna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1859.godine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kao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sin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prvenac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Stevana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Jovanovica,uglednog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vrsackog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fotografa.Majka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Ernestina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rano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umrla,a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otac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se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ubrzo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ponovo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ozenio.Paja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imao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jos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petoro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brace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i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jednu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sestru.Paja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veoma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rano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pokazao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sklonost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prema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crtanju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I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slikanju.Njegov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otac,vrstan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fotograf,imao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dara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slikarstvo.Osim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toga,on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uVrscu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mogao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videti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dela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svojih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slavnih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predhodnika:Arsenija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Arse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Todorovica,Pavela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Djurkovica,Jovana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Popovica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…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Tako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I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Paja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sam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poceo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crta,prvo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u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tajnosti,kopirajuci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crkvene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slike,provodeci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sate u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praznoj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crkvi.U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svojo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14.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godini,dobio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prvu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porudzbinu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i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propusnicu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Bec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I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mogucnost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se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upise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na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slikarsku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Akademiju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.</a:t>
            </a:r>
            <a:endParaRPr lang="en-US" sz="2400" b="1" i="1" dirty="0">
              <a:solidFill>
                <a:schemeClr val="bg1">
                  <a:lumMod val="95000"/>
                  <a:lumOff val="5000"/>
                </a:schemeClr>
              </a:solidFill>
              <a:latin typeface="American Typewriter YU" pitchFamily="34" charset="0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928360"/>
          </a:xfrm>
        </p:spPr>
        <p:txBody>
          <a:bodyPr>
            <a:noAutofit/>
          </a:bodyPr>
          <a:lstStyle/>
          <a:p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Upis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na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becku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slikarsku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Akademiju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nije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bio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jednostavan.Posto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bio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bez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zavrsene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gimnazije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I ne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odgovarajuceg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uzrasta,od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njega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se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trazilo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prethodno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zavrsi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gimnaziju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i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pohadja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skolu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crtanja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kod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profesora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Maholca.Profesorova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naklonost,ali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i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Pajina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upornost,ucinili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su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ubrzo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postane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najbolji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ucenik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u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skoli.Aprila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1877.godine,upisuje se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na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opsti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slikarski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tecaj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becke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Akademije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od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oktobra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postaje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redovan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ucenik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ove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skole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I to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kod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veoma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cenjenog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slikara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Kristijana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Gripenkerla.Redovne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studije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zavrsio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nakon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3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godine.Istovremeno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se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usavrsava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u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majstorskoj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klasi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profesora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Leoploda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Karla </a:t>
            </a:r>
            <a:r>
              <a:rPr lang="en-US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Milera</a:t>
            </a:r>
            <a:r>
              <a:rPr lang="en-US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.</a:t>
            </a:r>
            <a:endParaRPr lang="en-US" sz="2400" b="1" i="1" dirty="0">
              <a:solidFill>
                <a:schemeClr val="bg1">
                  <a:lumMod val="95000"/>
                  <a:lumOff val="5000"/>
                </a:schemeClr>
              </a:solidFill>
              <a:latin typeface="American Typewriter YU" pitchFamily="34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i="1" u="sng" dirty="0" err="1" smtClean="0">
                <a:solidFill>
                  <a:schemeClr val="accent4">
                    <a:lumMod val="75000"/>
                  </a:schemeClr>
                </a:solidFill>
                <a:latin typeface="American Typewriter YU" pitchFamily="34" charset="0"/>
              </a:rPr>
              <a:t>Dela</a:t>
            </a:r>
            <a:r>
              <a:rPr lang="en-US" sz="4800" i="1" u="sng" dirty="0" smtClean="0">
                <a:solidFill>
                  <a:schemeClr val="accent4">
                    <a:lumMod val="75000"/>
                  </a:schemeClr>
                </a:solidFill>
                <a:latin typeface="American Typewriter YU" pitchFamily="34" charset="0"/>
              </a:rPr>
              <a:t> </a:t>
            </a:r>
            <a:endParaRPr lang="en-US" sz="4800" i="1" u="sng" dirty="0">
              <a:solidFill>
                <a:schemeClr val="accent4">
                  <a:lumMod val="75000"/>
                </a:schemeClr>
              </a:solidFill>
              <a:latin typeface="American Typewriter YU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Paja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mnogo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putovao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I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na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tim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putovanjima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nalazio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znacajnu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inspiraciju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rad.Jos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kao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student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becke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Akademije,podstican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sopstvenom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radoznaloscu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gotovo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svaki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raspust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koristio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putuje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Balkanu.Tamo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 je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nalazio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inspiraciju,a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povratku,pun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utisaka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slikao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mnogobrojne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zanr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slike:Ranjeni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Crnogorac,Seoba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Srba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...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Takodje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voleo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slika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portrete,najpoznatiji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su:portret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Mihajla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Pupina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I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njegove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cerke,portret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princeza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Milice,a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zatim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I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portrete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prestolonaslednika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Danila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I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kralja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Nikole.U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Becu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slikao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starog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cara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Franju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Josifa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I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izradio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9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njegovih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portreta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Zivojin</a:t>
            </a:r>
            <a:r>
              <a:rPr lang="en-US" dirty="0" smtClean="0"/>
              <a:t> </a:t>
            </a:r>
            <a:r>
              <a:rPr lang="en-US" dirty="0" err="1" smtClean="0"/>
              <a:t>Misic</a:t>
            </a:r>
            <a:endParaRPr lang="sr-Cyrl-CS" dirty="0"/>
          </a:p>
        </p:txBody>
      </p:sp>
      <p:pic>
        <p:nvPicPr>
          <p:cNvPr id="4" name="Content Placeholder 3" descr="misi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43400" y="838200"/>
            <a:ext cx="4488442" cy="55626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Krunisanje</a:t>
            </a:r>
            <a:r>
              <a:rPr lang="en-US" dirty="0" smtClean="0"/>
              <a:t> Cara </a:t>
            </a:r>
            <a:r>
              <a:rPr lang="en-US" dirty="0" err="1" smtClean="0"/>
              <a:t>Dusana</a:t>
            </a:r>
            <a:endParaRPr lang="sr-Cyrl-CS" dirty="0"/>
          </a:p>
        </p:txBody>
      </p:sp>
      <p:pic>
        <p:nvPicPr>
          <p:cNvPr id="6" name="Content Placeholder 3" descr="KrunisanjeCaraDusa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524000"/>
            <a:ext cx="6934200" cy="461817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Borba</a:t>
            </a:r>
            <a:r>
              <a:rPr lang="en-US" dirty="0" smtClean="0"/>
              <a:t> </a:t>
            </a:r>
            <a:r>
              <a:rPr lang="en-US" dirty="0" err="1" smtClean="0"/>
              <a:t>Petlova</a:t>
            </a:r>
            <a:endParaRPr lang="sr-Cyrl-CS" dirty="0"/>
          </a:p>
        </p:txBody>
      </p:sp>
      <p:pic>
        <p:nvPicPr>
          <p:cNvPr id="4" name="Content Placeholder 3" descr="200905150333500.Paja_Jovanovic_Lupta_intre_cocosi 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06285" y="1882775"/>
            <a:ext cx="6531429" cy="45720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Karadjordje</a:t>
            </a:r>
            <a:endParaRPr lang="en-US" dirty="0"/>
          </a:p>
        </p:txBody>
      </p:sp>
      <p:pic>
        <p:nvPicPr>
          <p:cNvPr id="6" name="Content Placeholder 5" descr="pictur5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67200" y="304800"/>
            <a:ext cx="4508043" cy="6102764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Basta</a:t>
            </a:r>
            <a:endParaRPr lang="en-US" dirty="0"/>
          </a:p>
        </p:txBody>
      </p:sp>
      <p:pic>
        <p:nvPicPr>
          <p:cNvPr id="4" name="Content Placeholder 3" descr="Stojkov-Cottage-Garden-19x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81400" y="228600"/>
            <a:ext cx="5144247" cy="6296559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Cas</a:t>
            </a:r>
            <a:r>
              <a:rPr lang="en-US" dirty="0" smtClean="0"/>
              <a:t> </a:t>
            </a:r>
            <a:r>
              <a:rPr lang="en-US" dirty="0" err="1" smtClean="0"/>
              <a:t>Macevanja</a:t>
            </a:r>
            <a:endParaRPr lang="en-US" dirty="0"/>
          </a:p>
        </p:txBody>
      </p:sp>
      <p:pic>
        <p:nvPicPr>
          <p:cNvPr id="4" name="Content Placeholder 3" descr="macevanje_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1600" y="1371600"/>
            <a:ext cx="7505174" cy="51054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Portret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Laze</a:t>
            </a:r>
            <a:br>
              <a:rPr lang="en-US" dirty="0" smtClean="0"/>
            </a:br>
            <a:r>
              <a:rPr lang="en-US" dirty="0" err="1" smtClean="0"/>
              <a:t>Dundjerskog</a:t>
            </a:r>
            <a:endParaRPr lang="en-US" dirty="0" smtClean="0"/>
          </a:p>
        </p:txBody>
      </p:sp>
      <p:pic>
        <p:nvPicPr>
          <p:cNvPr id="4" name="Content Placeholder 3" descr="Portret-Laze-Dundjerskog-1916-DETALJ---Paja-Jovanovic--IB0159-ApotV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14800" y="228600"/>
            <a:ext cx="4733163" cy="62484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Seoba</a:t>
            </a:r>
            <a:r>
              <a:rPr lang="en-US" dirty="0" smtClean="0"/>
              <a:t> </a:t>
            </a:r>
            <a:r>
              <a:rPr lang="en-US" dirty="0" err="1" smtClean="0"/>
              <a:t>Srba</a:t>
            </a:r>
            <a:endParaRPr lang="en-US" dirty="0"/>
          </a:p>
        </p:txBody>
      </p:sp>
      <p:pic>
        <p:nvPicPr>
          <p:cNvPr id="4" name="Content Placeholder 3" descr="news_1014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295400"/>
            <a:ext cx="7543800" cy="5273675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533400"/>
            <a:ext cx="8229600" cy="4709160"/>
          </a:xfrm>
        </p:spPr>
        <p:txBody>
          <a:bodyPr numCol="1">
            <a:noAutofit/>
          </a:bodyPr>
          <a:lstStyle/>
          <a:p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Najvise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paznje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posveciva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zenskim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likovim:Gospodja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Mirka,Gospodja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Siraus,Teodora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Dundjerski,Igracica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Bergel,ali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I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svoju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suprugu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Muni I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mnoge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druge.Slikanje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zena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Paju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znacilo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slikanje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lepote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I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nije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zeleo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ih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vidi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ruzne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I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stare.Mnogi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kriticari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mu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zamerali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sto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I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manje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lepe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zene,crtao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kao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lepotice,a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on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nije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obracao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paznju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I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ostao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dosledan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sebi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I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svojoj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zivotnoj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mudrosti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:”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Vestina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naci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lepotu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”.</a:t>
            </a:r>
            <a:endParaRPr lang="en-US" b="1" i="1" dirty="0">
              <a:solidFill>
                <a:schemeClr val="bg1">
                  <a:lumMod val="95000"/>
                  <a:lumOff val="5000"/>
                </a:schemeClr>
              </a:solidFill>
              <a:latin typeface="American Typewriter YU" pitchFamily="34" charset="0"/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i="1" u="sng" dirty="0" err="1" smtClean="0">
                <a:solidFill>
                  <a:schemeClr val="accent4">
                    <a:lumMod val="75000"/>
                  </a:schemeClr>
                </a:solidFill>
                <a:latin typeface="American Typewriter YU" pitchFamily="34" charset="0"/>
              </a:rPr>
              <a:t>Priznanja</a:t>
            </a:r>
            <a:r>
              <a:rPr lang="en-US" sz="4400" i="1" u="sng" dirty="0" smtClean="0">
                <a:solidFill>
                  <a:schemeClr val="accent4">
                    <a:lumMod val="75000"/>
                  </a:schemeClr>
                </a:solidFill>
                <a:latin typeface="American Typewriter YU" pitchFamily="34" charset="0"/>
              </a:rPr>
              <a:t> </a:t>
            </a:r>
            <a:endParaRPr lang="en-US" sz="4400" i="1" u="sng" dirty="0">
              <a:solidFill>
                <a:schemeClr val="accent4">
                  <a:lumMod val="75000"/>
                </a:schemeClr>
              </a:solidFill>
              <a:latin typeface="American Typewriter YU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Prvo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priznanje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dobio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1882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na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studijama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u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Becu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sliku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Ranjeni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Crnogorac.Za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tu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sliku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dobio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prvu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nagradu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I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carsku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stipendiju.Vlast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ga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ie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izabrala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1884.godine 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dopisnog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clana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Srpskog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ucenog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drustva,1888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izabran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I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redovnog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clana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Srpske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kraljevske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akademije.1893.te (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svecano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proglasenje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).Te 1895.dobija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Paja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dve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znacajne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porudzbine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Milenijumsku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izlozbu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koja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trebalo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se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odrzi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 u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Budimpesti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1896.godine.Paja je 1.put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dosao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u Beograd 1910.godine,na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poziv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kralja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Petra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I.Umro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30.novembra 1957.godine u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Becu.Kao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sto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zeleo.Urna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sa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pepelom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je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preneta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</a:t>
            </a:r>
            <a:r>
              <a:rPr lang="en-US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za</a:t>
            </a:r>
            <a:r>
              <a:rPr lang="en-US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merican Typewriter YU" pitchFamily="34" charset="0"/>
              </a:rPr>
              <a:t> Beograd.</a:t>
            </a:r>
            <a:endParaRPr lang="en-US" b="1" i="1" dirty="0">
              <a:solidFill>
                <a:schemeClr val="bg1">
                  <a:lumMod val="95000"/>
                  <a:lumOff val="5000"/>
                </a:schemeClr>
              </a:solidFill>
              <a:latin typeface="American Typewriter YU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8000" b="1" i="1" dirty="0" err="1" smtClean="0">
                <a:solidFill>
                  <a:srgbClr val="7030A0"/>
                </a:solidFill>
                <a:latin typeface="Agate-Normal-Italic" pitchFamily="2" charset="0"/>
              </a:rPr>
              <a:t>Radili</a:t>
            </a:r>
            <a:r>
              <a:rPr lang="en-US" sz="8000" b="1" i="1" dirty="0" smtClean="0">
                <a:solidFill>
                  <a:srgbClr val="7030A0"/>
                </a:solidFill>
                <a:latin typeface="Agate-Normal-Italic" pitchFamily="2" charset="0"/>
              </a:rPr>
              <a:t> : </a:t>
            </a:r>
            <a:r>
              <a:rPr lang="en-US" sz="8000" b="1" i="1" dirty="0" err="1" smtClean="0">
                <a:solidFill>
                  <a:srgbClr val="7030A0"/>
                </a:solidFill>
                <a:latin typeface="Agate-Normal-Italic" pitchFamily="2" charset="0"/>
              </a:rPr>
              <a:t>Tanja</a:t>
            </a:r>
            <a:r>
              <a:rPr lang="en-US" sz="8000" b="1" i="1" dirty="0" smtClean="0">
                <a:solidFill>
                  <a:srgbClr val="7030A0"/>
                </a:solidFill>
                <a:latin typeface="Agate-Normal-Italic" pitchFamily="2" charset="0"/>
              </a:rPr>
              <a:t> , David , Mica </a:t>
            </a:r>
            <a:r>
              <a:rPr lang="en-US" sz="8000" b="1" i="1" dirty="0" smtClean="0">
                <a:solidFill>
                  <a:srgbClr val="7030A0"/>
                </a:solidFill>
                <a:latin typeface="Agate-Normal-Italic" pitchFamily="2" charset="0"/>
                <a:sym typeface="Wingdings" pitchFamily="2" charset="2"/>
              </a:rPr>
              <a:t></a:t>
            </a:r>
            <a:endParaRPr lang="en-US" sz="8000" b="1" i="1" dirty="0">
              <a:solidFill>
                <a:srgbClr val="7030A0"/>
              </a:solidFill>
              <a:latin typeface="Agate-Normal-Italic" pitchFamily="2" charset="0"/>
            </a:endParaRP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179</TotalTime>
  <Words>435</Words>
  <Application>Microsoft Office PowerPoint</Application>
  <PresentationFormat>On-screen Show (4:3)</PresentationFormat>
  <Paragraphs>19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Verve</vt:lpstr>
      <vt:lpstr> Paja jovanovic</vt:lpstr>
      <vt:lpstr>Detinjstvo I skolovanje</vt:lpstr>
      <vt:lpstr>Slide 3</vt:lpstr>
      <vt:lpstr>Dela </vt:lpstr>
      <vt:lpstr>Zivojin Misic</vt:lpstr>
      <vt:lpstr>Krunisanje Cara Dusana</vt:lpstr>
      <vt:lpstr>Borba Petlova</vt:lpstr>
      <vt:lpstr>Karadjordje</vt:lpstr>
      <vt:lpstr>Basta</vt:lpstr>
      <vt:lpstr>Cas Macevanja</vt:lpstr>
      <vt:lpstr>Portret Laze Dundjerskog</vt:lpstr>
      <vt:lpstr>Seoba Srba</vt:lpstr>
      <vt:lpstr>Slide 13</vt:lpstr>
      <vt:lpstr>Priznanja </vt:lpstr>
      <vt:lpstr>Slide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Paja jovanovic</dc:title>
  <dc:creator>milica</dc:creator>
  <cp:lastModifiedBy>milica</cp:lastModifiedBy>
  <cp:revision>19</cp:revision>
  <dcterms:created xsi:type="dcterms:W3CDTF">2010-03-14T13:24:40Z</dcterms:created>
  <dcterms:modified xsi:type="dcterms:W3CDTF">2010-03-20T09:48:07Z</dcterms:modified>
</cp:coreProperties>
</file>